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F6EE251E-39CC-451D-8EF6-112685D934E0}" type="datetimeFigureOut">
              <a:rPr lang="en-US" smtClean="0"/>
              <a:t>1/6/2016</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B9FF8913-6924-4CA5-9F1B-8C9F839D54FA}"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EE251E-39CC-451D-8EF6-112685D934E0}"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FF8913-6924-4CA5-9F1B-8C9F839D54F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E251E-39CC-451D-8EF6-112685D934E0}"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B9FF8913-6924-4CA5-9F1B-8C9F839D54F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E251E-39CC-451D-8EF6-112685D934E0}" type="datetimeFigureOut">
              <a:rPr lang="en-US" smtClean="0"/>
              <a:t>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FF8913-6924-4CA5-9F1B-8C9F839D54FA}"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F6EE251E-39CC-451D-8EF6-112685D934E0}" type="datetimeFigureOut">
              <a:rPr lang="en-US" smtClean="0"/>
              <a:t>1/6/2016</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B9FF8913-6924-4CA5-9F1B-8C9F839D54FA}"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6EE251E-39CC-451D-8EF6-112685D934E0}" type="datetimeFigureOut">
              <a:rPr lang="en-US" smtClean="0"/>
              <a:t>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FF8913-6924-4CA5-9F1B-8C9F839D54FA}"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6EE251E-39CC-451D-8EF6-112685D934E0}" type="datetimeFigureOut">
              <a:rPr lang="en-US" smtClean="0"/>
              <a:t>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FF8913-6924-4CA5-9F1B-8C9F839D54FA}"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6EE251E-39CC-451D-8EF6-112685D934E0}" type="datetimeFigureOut">
              <a:rPr lang="en-US" smtClean="0"/>
              <a:t>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FF8913-6924-4CA5-9F1B-8C9F839D54FA}"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F6EE251E-39CC-451D-8EF6-112685D934E0}" type="datetimeFigureOut">
              <a:rPr lang="en-US" smtClean="0"/>
              <a:t>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FF8913-6924-4CA5-9F1B-8C9F839D54F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E251E-39CC-451D-8EF6-112685D934E0}" type="datetimeFigureOut">
              <a:rPr lang="en-US" smtClean="0"/>
              <a:t>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B9FF8913-6924-4CA5-9F1B-8C9F839D54FA}" type="slidenum">
              <a:rPr lang="en-US" smtClean="0"/>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E251E-39CC-451D-8EF6-112685D934E0}" type="datetimeFigureOut">
              <a:rPr lang="en-US" smtClean="0"/>
              <a:t>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FF8913-6924-4CA5-9F1B-8C9F839D54FA}" type="slidenum">
              <a:rPr lang="en-US" smtClean="0"/>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6EE251E-39CC-451D-8EF6-112685D934E0}" type="datetimeFigureOut">
              <a:rPr lang="en-US" smtClean="0"/>
              <a:t>1/6/2016</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9FF8913-6924-4CA5-9F1B-8C9F839D54F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6629400" cy="1828800"/>
          </a:xfrm>
        </p:spPr>
        <p:txBody>
          <a:bodyPr/>
          <a:lstStyle/>
          <a:p>
            <a:pPr algn="l"/>
            <a:r>
              <a:rPr lang="en-US" dirty="0" smtClean="0">
                <a:solidFill>
                  <a:schemeClr val="bg1">
                    <a:lumMod val="75000"/>
                  </a:schemeClr>
                </a:solidFill>
              </a:rPr>
              <a:t>The Union Dissolves – The onset of Civil war</a:t>
            </a:r>
            <a:endParaRPr lang="en-US" dirty="0">
              <a:solidFill>
                <a:schemeClr val="bg1">
                  <a:lumMod val="75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133600"/>
            <a:ext cx="6553200" cy="399745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0" y="76199"/>
            <a:ext cx="2286000" cy="3795505"/>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873464" y="3664527"/>
            <a:ext cx="2270536" cy="3041073"/>
          </a:xfrm>
          <a:prstGeom prst="rect">
            <a:avLst/>
          </a:prstGeom>
        </p:spPr>
      </p:pic>
    </p:spTree>
    <p:extLst>
      <p:ext uri="{BB962C8B-B14F-4D97-AF65-F5344CB8AC3E}">
        <p14:creationId xmlns:p14="http://schemas.microsoft.com/office/powerpoint/2010/main" val="31384760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228600" y="1719072"/>
            <a:ext cx="4343400" cy="4910328"/>
          </a:xfrm>
        </p:spPr>
        <p:txBody>
          <a:bodyPr>
            <a:normAutofit fontScale="85000" lnSpcReduction="20000"/>
          </a:bodyPr>
          <a:lstStyle/>
          <a:p>
            <a:pPr marL="560070" indent="-514350">
              <a:buAutoNum type="arabicPeriod"/>
            </a:pPr>
            <a:r>
              <a:rPr lang="en-US" dirty="0" smtClean="0"/>
              <a:t>The Republicans denounced the actions of John Brown and reaffirmed the rights of Southern people to own slaves. </a:t>
            </a:r>
          </a:p>
          <a:p>
            <a:pPr marL="560070" indent="-514350">
              <a:buAutoNum type="arabicPeriod"/>
            </a:pPr>
            <a:r>
              <a:rPr lang="en-US" dirty="0" smtClean="0"/>
              <a:t>They supported higher tariffs, to protect American industries. </a:t>
            </a:r>
          </a:p>
          <a:p>
            <a:pPr marL="560070" indent="-514350">
              <a:buAutoNum type="arabicPeriod"/>
            </a:pPr>
            <a:r>
              <a:rPr lang="en-US" dirty="0" smtClean="0"/>
              <a:t>They supported the Homestead Act to provide cheap land to Western settlers and a transcontinental railroad to bring them West.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875859"/>
            <a:ext cx="4038600" cy="4093707"/>
          </a:xfrm>
        </p:spPr>
      </p:pic>
      <p:sp>
        <p:nvSpPr>
          <p:cNvPr id="3" name="Title 2"/>
          <p:cNvSpPr>
            <a:spLocks noGrp="1"/>
          </p:cNvSpPr>
          <p:nvPr>
            <p:ph type="title"/>
          </p:nvPr>
        </p:nvSpPr>
        <p:spPr/>
        <p:txBody>
          <a:bodyPr/>
          <a:lstStyle/>
          <a:p>
            <a:r>
              <a:rPr lang="en-US" dirty="0" smtClean="0"/>
              <a:t>The Republican Platform</a:t>
            </a:r>
            <a:endParaRPr lang="en-US" dirty="0"/>
          </a:p>
        </p:txBody>
      </p:sp>
    </p:spTree>
    <p:extLst>
      <p:ext uri="{BB962C8B-B14F-4D97-AF65-F5344CB8AC3E}">
        <p14:creationId xmlns:p14="http://schemas.microsoft.com/office/powerpoint/2010/main" val="3233227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24823" b="24823"/>
          <a:stretch>
            <a:fillRect/>
          </a:stretch>
        </p:blipFill>
        <p:spPr/>
      </p:pic>
      <p:sp>
        <p:nvSpPr>
          <p:cNvPr id="7" name="Text Placeholder 6"/>
          <p:cNvSpPr>
            <a:spLocks noGrp="1"/>
          </p:cNvSpPr>
          <p:nvPr>
            <p:ph type="body" sz="half" idx="2"/>
          </p:nvPr>
        </p:nvSpPr>
        <p:spPr>
          <a:xfrm>
            <a:off x="7010400" y="2133600"/>
            <a:ext cx="1905000" cy="4419600"/>
          </a:xfrm>
        </p:spPr>
        <p:txBody>
          <a:bodyPr/>
          <a:lstStyle/>
          <a:p>
            <a:endParaRPr lang="en-US" dirty="0" smtClean="0"/>
          </a:p>
          <a:p>
            <a:r>
              <a:rPr lang="en-US" dirty="0" smtClean="0"/>
              <a:t>South Carolina was the first state to secede from the Union.  One famous South Carolina politician objected, stating, “South Carolina is too small to be a republic – and too large to be an insane asylum…”  Most South Carolinians saw themselves as modern day Patriots, though, like the Sons of Liberty had been.</a:t>
            </a:r>
            <a:endParaRPr lang="en-US" dirty="0"/>
          </a:p>
        </p:txBody>
      </p:sp>
      <p:sp>
        <p:nvSpPr>
          <p:cNvPr id="5" name="Title 4"/>
          <p:cNvSpPr>
            <a:spLocks noGrp="1"/>
          </p:cNvSpPr>
          <p:nvPr>
            <p:ph type="title"/>
          </p:nvPr>
        </p:nvSpPr>
        <p:spPr/>
        <p:txBody>
          <a:bodyPr/>
          <a:lstStyle/>
          <a:p>
            <a:r>
              <a:rPr lang="en-US" dirty="0" smtClean="0"/>
              <a:t>South Carolina</a:t>
            </a:r>
            <a:endParaRPr lang="en-US" dirty="0"/>
          </a:p>
        </p:txBody>
      </p:sp>
    </p:spTree>
    <p:extLst>
      <p:ext uri="{BB962C8B-B14F-4D97-AF65-F5344CB8AC3E}">
        <p14:creationId xmlns:p14="http://schemas.microsoft.com/office/powerpoint/2010/main" val="69836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6440" r="16440"/>
          <a:stretch>
            <a:fillRect/>
          </a:stretch>
        </p:blipFill>
        <p:spPr/>
      </p:pic>
      <p:sp>
        <p:nvSpPr>
          <p:cNvPr id="3" name="Text Placeholder 2"/>
          <p:cNvSpPr>
            <a:spLocks noGrp="1"/>
          </p:cNvSpPr>
          <p:nvPr>
            <p:ph type="body" sz="half" idx="2"/>
          </p:nvPr>
        </p:nvSpPr>
        <p:spPr>
          <a:xfrm>
            <a:off x="7010400" y="2133600"/>
            <a:ext cx="1905000" cy="4516582"/>
          </a:xfrm>
        </p:spPr>
        <p:txBody>
          <a:bodyPr/>
          <a:lstStyle/>
          <a:p>
            <a:pPr marL="285750" indent="-285750">
              <a:buFont typeface="Arial" panose="020B0604020202020204" pitchFamily="34" charset="0"/>
              <a:buChar char="•"/>
            </a:pPr>
            <a:r>
              <a:rPr lang="en-US" dirty="0" smtClean="0"/>
              <a:t>South Carolina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Georgia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Florida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Mississippi</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Alabama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Louisiana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Texas</a:t>
            </a:r>
            <a:endParaRPr lang="en-US" dirty="0"/>
          </a:p>
        </p:txBody>
      </p:sp>
      <p:sp>
        <p:nvSpPr>
          <p:cNvPr id="4" name="Title 3"/>
          <p:cNvSpPr>
            <a:spLocks noGrp="1"/>
          </p:cNvSpPr>
          <p:nvPr>
            <p:ph type="title"/>
          </p:nvPr>
        </p:nvSpPr>
        <p:spPr>
          <a:xfrm>
            <a:off x="7162800" y="460248"/>
            <a:ext cx="1676400" cy="1292352"/>
          </a:xfrm>
        </p:spPr>
        <p:txBody>
          <a:bodyPr/>
          <a:lstStyle/>
          <a:p>
            <a:r>
              <a:rPr lang="en-US" dirty="0" smtClean="0"/>
              <a:t>The CSA is formed, 1861</a:t>
            </a:r>
            <a:endParaRPr lang="en-US" dirty="0"/>
          </a:p>
        </p:txBody>
      </p:sp>
    </p:spTree>
    <p:extLst>
      <p:ext uri="{BB962C8B-B14F-4D97-AF65-F5344CB8AC3E}">
        <p14:creationId xmlns:p14="http://schemas.microsoft.com/office/powerpoint/2010/main" val="721945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6744" r="16744"/>
          <a:stretch>
            <a:fillRect/>
          </a:stretch>
        </p:blipFill>
        <p:spPr/>
      </p:pic>
      <p:sp>
        <p:nvSpPr>
          <p:cNvPr id="3" name="Text Placeholder 2"/>
          <p:cNvSpPr>
            <a:spLocks noGrp="1"/>
          </p:cNvSpPr>
          <p:nvPr>
            <p:ph type="body" sz="half" idx="2"/>
          </p:nvPr>
        </p:nvSpPr>
        <p:spPr>
          <a:xfrm>
            <a:off x="7010400" y="2133600"/>
            <a:ext cx="1981200" cy="4495800"/>
          </a:xfrm>
        </p:spPr>
        <p:txBody>
          <a:bodyPr/>
          <a:lstStyle/>
          <a:p>
            <a:r>
              <a:rPr lang="en-US" dirty="0" smtClean="0"/>
              <a:t>Virginia attempted to put together a peace conference in the moments leading up to the war.  Unfortunately no states in the Confederacy opted to join in.</a:t>
            </a:r>
          </a:p>
          <a:p>
            <a:r>
              <a:rPr lang="en-US" dirty="0" smtClean="0"/>
              <a:t>In fact, many Virginians were considering secession as well.  By the end of the summer in 1861, Virginia would have left, and the war was on. </a:t>
            </a:r>
            <a:endParaRPr lang="en-US" dirty="0"/>
          </a:p>
        </p:txBody>
      </p:sp>
      <p:sp>
        <p:nvSpPr>
          <p:cNvPr id="4" name="Title 3"/>
          <p:cNvSpPr>
            <a:spLocks noGrp="1"/>
          </p:cNvSpPr>
          <p:nvPr>
            <p:ph type="title"/>
          </p:nvPr>
        </p:nvSpPr>
        <p:spPr>
          <a:xfrm>
            <a:off x="7162800" y="460248"/>
            <a:ext cx="1676400" cy="1292352"/>
          </a:xfrm>
        </p:spPr>
        <p:txBody>
          <a:bodyPr/>
          <a:lstStyle/>
          <a:p>
            <a:r>
              <a:rPr lang="en-US" dirty="0" smtClean="0"/>
              <a:t>Virginia’s Peace assembly</a:t>
            </a:r>
            <a:endParaRPr lang="en-US" dirty="0"/>
          </a:p>
        </p:txBody>
      </p:sp>
    </p:spTree>
    <p:extLst>
      <p:ext uri="{BB962C8B-B14F-4D97-AF65-F5344CB8AC3E}">
        <p14:creationId xmlns:p14="http://schemas.microsoft.com/office/powerpoint/2010/main" val="8819877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normAutofit fontScale="92500"/>
          </a:bodyPr>
          <a:lstStyle/>
          <a:p>
            <a:r>
              <a:rPr lang="en-US" dirty="0" smtClean="0"/>
              <a:t>The Confederacy is Formed</a:t>
            </a:r>
            <a:endParaRPr lang="en-US" dirty="0"/>
          </a:p>
        </p:txBody>
      </p:sp>
      <p:pic>
        <p:nvPicPr>
          <p:cNvPr id="11" name="Content Placeholder 10"/>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28599" y="2362200"/>
            <a:ext cx="6389265" cy="4191000"/>
          </a:xfrm>
        </p:spPr>
      </p:pic>
      <p:sp>
        <p:nvSpPr>
          <p:cNvPr id="7" name="Text Placeholder 6"/>
          <p:cNvSpPr>
            <a:spLocks noGrp="1"/>
          </p:cNvSpPr>
          <p:nvPr>
            <p:ph type="body" sz="quarter" idx="3"/>
          </p:nvPr>
        </p:nvSpPr>
        <p:spPr>
          <a:xfrm>
            <a:off x="4645025" y="1722438"/>
            <a:ext cx="4117975" cy="639762"/>
          </a:xfrm>
        </p:spPr>
        <p:txBody>
          <a:bodyPr>
            <a:normAutofit fontScale="92500"/>
          </a:bodyPr>
          <a:lstStyle/>
          <a:p>
            <a:r>
              <a:rPr lang="en-US" dirty="0" smtClean="0"/>
              <a:t>CSA President Jefferson Davis</a:t>
            </a:r>
            <a:endParaRPr lang="en-US" dirty="0"/>
          </a:p>
        </p:txBody>
      </p:sp>
      <p:pic>
        <p:nvPicPr>
          <p:cNvPr id="9" name="Content Placeholder 8"/>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867400" y="2362200"/>
            <a:ext cx="2895600" cy="4177990"/>
          </a:xfrm>
        </p:spPr>
      </p:pic>
      <p:sp>
        <p:nvSpPr>
          <p:cNvPr id="4" name="Title 3"/>
          <p:cNvSpPr>
            <a:spLocks noGrp="1"/>
          </p:cNvSpPr>
          <p:nvPr>
            <p:ph type="title"/>
          </p:nvPr>
        </p:nvSpPr>
        <p:spPr/>
        <p:txBody>
          <a:bodyPr/>
          <a:lstStyle/>
          <a:p>
            <a:r>
              <a:rPr lang="en-US" dirty="0" smtClean="0"/>
              <a:t>Montgomery, Alabama</a:t>
            </a:r>
            <a:endParaRPr lang="en-US" dirty="0"/>
          </a:p>
        </p:txBody>
      </p:sp>
    </p:spTree>
    <p:extLst>
      <p:ext uri="{BB962C8B-B14F-4D97-AF65-F5344CB8AC3E}">
        <p14:creationId xmlns:p14="http://schemas.microsoft.com/office/powerpoint/2010/main" val="3962355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380999" y="1719070"/>
            <a:ext cx="8458201" cy="4910329"/>
          </a:xfrm>
        </p:spPr>
        <p:txBody>
          <a:bodyPr>
            <a:normAutofit fontScale="92500" lnSpcReduction="20000"/>
          </a:bodyPr>
          <a:lstStyle/>
          <a:p>
            <a:pPr marL="45720" indent="0">
              <a:buNone/>
            </a:pPr>
            <a:r>
              <a:rPr lang="en-US" dirty="0" smtClean="0"/>
              <a:t>“ In </a:t>
            </a:r>
            <a:r>
              <a:rPr lang="en-US" dirty="0"/>
              <a:t>'your' hands, my dissatisfied fellow-countrymen, and not in 'mine', is the momentous issue of civil war. The Government will not assail 'you'. You can have no conflict without being yourselves the aggressors. 'You' have no oath registered in heaven to destroy the Government, while I shall have the most solemn one to "preserve, protect, and defend it."</a:t>
            </a:r>
          </a:p>
          <a:p>
            <a:pPr marL="45720" indent="0">
              <a:buNone/>
            </a:pPr>
            <a:endParaRPr lang="en-US" dirty="0" smtClean="0"/>
          </a:p>
          <a:p>
            <a:pPr marL="45720" indent="0">
              <a:buNone/>
            </a:pPr>
            <a:r>
              <a:rPr lang="en-US" dirty="0" smtClean="0"/>
              <a:t>“I </a:t>
            </a:r>
            <a:r>
              <a:rPr lang="en-US" dirty="0"/>
              <a:t>am loath to close. We are not enemies, but friends. We must not be enemies. Though passion may have strained it must not break our bonds of affection. The mystic chords of memory, stretching from every battlefield and patriot grave to every living heart and hearthstone all over this broad land, will yet swell the chorus of the Union, when again touched, as surely they will be, by the better angels of our nature</a:t>
            </a:r>
            <a:r>
              <a:rPr lang="en-US" dirty="0" smtClean="0"/>
              <a:t>.” – </a:t>
            </a:r>
            <a:r>
              <a:rPr lang="en-US" i="1" dirty="0" smtClean="0">
                <a:effectLst>
                  <a:outerShdw blurRad="38100" dist="38100" dir="2700000" algn="tl">
                    <a:srgbClr val="000000">
                      <a:alpha val="43137"/>
                    </a:srgbClr>
                  </a:outerShdw>
                </a:effectLst>
              </a:rPr>
              <a:t>Abraham Lincoln, First Inaugural Address</a:t>
            </a:r>
          </a:p>
          <a:p>
            <a:pPr marL="45720" indent="0">
              <a:buNone/>
            </a:pPr>
            <a:endParaRPr lang="en-US" dirty="0"/>
          </a:p>
          <a:p>
            <a:pPr marL="45720" indent="0">
              <a:buNone/>
            </a:pPr>
            <a:r>
              <a:rPr lang="en-US" dirty="0" smtClean="0"/>
              <a:t>Lincoln claimed that the Confederates would have to fire the first shot – for he would not.  However, he would defend all federal property, including bases like Fort Sumter in South Carolina. </a:t>
            </a:r>
            <a:endParaRPr lang="en-US" dirty="0"/>
          </a:p>
          <a:p>
            <a:pPr marL="45720" indent="0">
              <a:buNone/>
            </a:pPr>
            <a:endParaRPr lang="en-US" dirty="0"/>
          </a:p>
        </p:txBody>
      </p:sp>
      <p:sp>
        <p:nvSpPr>
          <p:cNvPr id="7" name="Title 6"/>
          <p:cNvSpPr>
            <a:spLocks noGrp="1"/>
          </p:cNvSpPr>
          <p:nvPr>
            <p:ph type="title"/>
          </p:nvPr>
        </p:nvSpPr>
        <p:spPr/>
        <p:txBody>
          <a:bodyPr/>
          <a:lstStyle/>
          <a:p>
            <a:r>
              <a:rPr lang="en-US" dirty="0" smtClean="0"/>
              <a:t>Abraham Lincoln’s Inaugural address, 1861</a:t>
            </a:r>
            <a:endParaRPr lang="en-US" dirty="0"/>
          </a:p>
        </p:txBody>
      </p:sp>
      <p:sp>
        <p:nvSpPr>
          <p:cNvPr id="9" name="Right Arrow 8"/>
          <p:cNvSpPr/>
          <p:nvPr/>
        </p:nvSpPr>
        <p:spPr>
          <a:xfrm>
            <a:off x="533400" y="5181600"/>
            <a:ext cx="82296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07324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19820" r="19820"/>
          <a:stretch>
            <a:fillRect/>
          </a:stretch>
        </p:blipFill>
        <p:spPr/>
      </p:pic>
      <p:sp>
        <p:nvSpPr>
          <p:cNvPr id="6" name="Text Placeholder 5"/>
          <p:cNvSpPr>
            <a:spLocks noGrp="1"/>
          </p:cNvSpPr>
          <p:nvPr>
            <p:ph type="body" sz="half" idx="2"/>
          </p:nvPr>
        </p:nvSpPr>
        <p:spPr>
          <a:xfrm>
            <a:off x="7010400" y="1295400"/>
            <a:ext cx="1981200" cy="5334000"/>
          </a:xfrm>
        </p:spPr>
        <p:txBody>
          <a:bodyPr>
            <a:normAutofit lnSpcReduction="10000"/>
          </a:bodyPr>
          <a:lstStyle/>
          <a:p>
            <a:r>
              <a:rPr lang="en-US" dirty="0" smtClean="0"/>
              <a:t>The first shots of the Civil War took place in 1861 at Charleston, SC – when Fort Sumter was bombarded by the Confederate Army.  General P.G.T. Beauregard gave the order to fire the first shots.  He fired upon his former teacher, the Union Commander Robert Anderson.  While no one died during the battle, one Confederate horse and one soldier would perish during a ceremonial firing of guns after the Fort was surrendered.  And the war began.</a:t>
            </a:r>
            <a:endParaRPr lang="en-US" dirty="0"/>
          </a:p>
        </p:txBody>
      </p:sp>
      <p:sp>
        <p:nvSpPr>
          <p:cNvPr id="4" name="Title 3"/>
          <p:cNvSpPr>
            <a:spLocks noGrp="1"/>
          </p:cNvSpPr>
          <p:nvPr>
            <p:ph type="title"/>
          </p:nvPr>
        </p:nvSpPr>
        <p:spPr>
          <a:xfrm>
            <a:off x="7162800" y="460248"/>
            <a:ext cx="1676400" cy="682752"/>
          </a:xfrm>
        </p:spPr>
        <p:txBody>
          <a:bodyPr/>
          <a:lstStyle/>
          <a:p>
            <a:r>
              <a:rPr lang="en-US" dirty="0" smtClean="0"/>
              <a:t>Fort Sumter</a:t>
            </a:r>
            <a:endParaRPr lang="en-US" dirty="0"/>
          </a:p>
        </p:txBody>
      </p:sp>
    </p:spTree>
    <p:extLst>
      <p:ext uri="{BB962C8B-B14F-4D97-AF65-F5344CB8AC3E}">
        <p14:creationId xmlns:p14="http://schemas.microsoft.com/office/powerpoint/2010/main" val="313166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12466" b="12466"/>
          <a:stretch>
            <a:fillRect/>
          </a:stretch>
        </p:blipFill>
        <p:spPr>
          <a:xfrm>
            <a:off x="838200" y="152400"/>
            <a:ext cx="5257800" cy="6553200"/>
          </a:xfrm>
        </p:spPr>
      </p:pic>
      <p:sp>
        <p:nvSpPr>
          <p:cNvPr id="3" name="Text Placeholder 2"/>
          <p:cNvSpPr>
            <a:spLocks noGrp="1"/>
          </p:cNvSpPr>
          <p:nvPr>
            <p:ph type="body" sz="half" idx="2"/>
          </p:nvPr>
        </p:nvSpPr>
        <p:spPr>
          <a:xfrm>
            <a:off x="7010400" y="2133600"/>
            <a:ext cx="1981200" cy="4572000"/>
          </a:xfrm>
        </p:spPr>
        <p:txBody>
          <a:bodyPr/>
          <a:lstStyle/>
          <a:p>
            <a:r>
              <a:rPr lang="en-US" dirty="0" smtClean="0"/>
              <a:t>After Fort Sumter was surrendered, Abraham Lincoln called for 75,000 volunteers to help put down the revolt in South Carolina.  More than that number volunteered immediately, and the process of organizing an army began in earnest.  Unfortunately for Lincoln, four states in the Upper South responded to his action by seceding themselves. </a:t>
            </a:r>
            <a:endParaRPr lang="en-US" dirty="0"/>
          </a:p>
        </p:txBody>
      </p:sp>
      <p:sp>
        <p:nvSpPr>
          <p:cNvPr id="4" name="Title 3"/>
          <p:cNvSpPr>
            <a:spLocks noGrp="1"/>
          </p:cNvSpPr>
          <p:nvPr>
            <p:ph type="title"/>
          </p:nvPr>
        </p:nvSpPr>
        <p:spPr>
          <a:xfrm>
            <a:off x="7162800" y="460248"/>
            <a:ext cx="1676400" cy="1292352"/>
          </a:xfrm>
        </p:spPr>
        <p:txBody>
          <a:bodyPr/>
          <a:lstStyle/>
          <a:p>
            <a:r>
              <a:rPr lang="en-US" dirty="0" smtClean="0"/>
              <a:t>Lincoln calls for 75,000 soldiers</a:t>
            </a:r>
            <a:endParaRPr lang="en-US" dirty="0"/>
          </a:p>
        </p:txBody>
      </p:sp>
    </p:spTree>
    <p:extLst>
      <p:ext uri="{BB962C8B-B14F-4D97-AF65-F5344CB8AC3E}">
        <p14:creationId xmlns:p14="http://schemas.microsoft.com/office/powerpoint/2010/main" val="2144999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7010400" y="2362200"/>
            <a:ext cx="1981200" cy="4267200"/>
          </a:xfrm>
        </p:spPr>
        <p:txBody>
          <a:bodyPr/>
          <a:lstStyle/>
          <a:p>
            <a:r>
              <a:rPr lang="en-US" dirty="0" smtClean="0"/>
              <a:t>The Upper South held conventions and seceded from the Union after Lincoln called for soldiers to put down the rebellion.  Four more states seceded: </a:t>
            </a:r>
          </a:p>
          <a:p>
            <a:endParaRPr lang="en-US" dirty="0"/>
          </a:p>
          <a:p>
            <a:pPr marL="285750" indent="-285750">
              <a:buFont typeface="Arial" panose="020B0604020202020204" pitchFamily="34" charset="0"/>
              <a:buChar char="•"/>
            </a:pPr>
            <a:r>
              <a:rPr lang="en-US" dirty="0" smtClean="0">
                <a:solidFill>
                  <a:schemeClr val="accent1">
                    <a:lumMod val="40000"/>
                    <a:lumOff val="60000"/>
                  </a:schemeClr>
                </a:solidFill>
              </a:rPr>
              <a:t>Virginia </a:t>
            </a:r>
          </a:p>
          <a:p>
            <a:pPr marL="285750" indent="-285750">
              <a:buFont typeface="Arial" panose="020B0604020202020204" pitchFamily="34" charset="0"/>
              <a:buChar char="•"/>
            </a:pPr>
            <a:endParaRPr lang="en-US" dirty="0">
              <a:solidFill>
                <a:schemeClr val="accent1">
                  <a:lumMod val="40000"/>
                  <a:lumOff val="60000"/>
                </a:schemeClr>
              </a:solidFill>
            </a:endParaRPr>
          </a:p>
          <a:p>
            <a:pPr marL="285750" indent="-285750">
              <a:buFont typeface="Arial" panose="020B0604020202020204" pitchFamily="34" charset="0"/>
              <a:buChar char="•"/>
            </a:pPr>
            <a:r>
              <a:rPr lang="en-US" dirty="0" smtClean="0">
                <a:solidFill>
                  <a:schemeClr val="accent1">
                    <a:lumMod val="40000"/>
                    <a:lumOff val="60000"/>
                  </a:schemeClr>
                </a:solidFill>
              </a:rPr>
              <a:t>North Carolina</a:t>
            </a:r>
          </a:p>
          <a:p>
            <a:pPr marL="285750" indent="-285750">
              <a:buFont typeface="Arial" panose="020B0604020202020204" pitchFamily="34" charset="0"/>
              <a:buChar char="•"/>
            </a:pPr>
            <a:endParaRPr lang="en-US" dirty="0">
              <a:solidFill>
                <a:schemeClr val="accent1">
                  <a:lumMod val="40000"/>
                  <a:lumOff val="60000"/>
                </a:schemeClr>
              </a:solidFill>
            </a:endParaRPr>
          </a:p>
          <a:p>
            <a:pPr marL="285750" indent="-285750">
              <a:buFont typeface="Arial" panose="020B0604020202020204" pitchFamily="34" charset="0"/>
              <a:buChar char="•"/>
            </a:pPr>
            <a:r>
              <a:rPr lang="en-US" dirty="0" smtClean="0">
                <a:solidFill>
                  <a:schemeClr val="accent1">
                    <a:lumMod val="40000"/>
                    <a:lumOff val="60000"/>
                  </a:schemeClr>
                </a:solidFill>
              </a:rPr>
              <a:t>Tennessee</a:t>
            </a:r>
          </a:p>
          <a:p>
            <a:pPr marL="285750" indent="-285750">
              <a:buFont typeface="Arial" panose="020B0604020202020204" pitchFamily="34" charset="0"/>
              <a:buChar char="•"/>
            </a:pPr>
            <a:endParaRPr lang="en-US" dirty="0">
              <a:solidFill>
                <a:schemeClr val="accent1">
                  <a:lumMod val="40000"/>
                  <a:lumOff val="60000"/>
                </a:schemeClr>
              </a:solidFill>
            </a:endParaRPr>
          </a:p>
          <a:p>
            <a:pPr marL="285750" indent="-285750">
              <a:buFont typeface="Arial" panose="020B0604020202020204" pitchFamily="34" charset="0"/>
              <a:buChar char="•"/>
            </a:pPr>
            <a:r>
              <a:rPr lang="en-US" dirty="0" smtClean="0">
                <a:solidFill>
                  <a:schemeClr val="accent1">
                    <a:lumMod val="40000"/>
                    <a:lumOff val="60000"/>
                  </a:schemeClr>
                </a:solidFill>
              </a:rPr>
              <a:t>Arkansas</a:t>
            </a:r>
            <a:endParaRPr lang="en-US" dirty="0">
              <a:solidFill>
                <a:schemeClr val="accent1">
                  <a:lumMod val="40000"/>
                  <a:lumOff val="60000"/>
                </a:schemeClr>
              </a:solidFill>
            </a:endParaRPr>
          </a:p>
        </p:txBody>
      </p:sp>
      <p:sp>
        <p:nvSpPr>
          <p:cNvPr id="4" name="Title 3"/>
          <p:cNvSpPr>
            <a:spLocks noGrp="1"/>
          </p:cNvSpPr>
          <p:nvPr>
            <p:ph type="title"/>
          </p:nvPr>
        </p:nvSpPr>
        <p:spPr/>
        <p:txBody>
          <a:bodyPr/>
          <a:lstStyle/>
          <a:p>
            <a:r>
              <a:rPr lang="en-US" dirty="0" smtClean="0"/>
              <a:t>The upper south secedes, spring of 1861</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609" r="609"/>
          <a:stretch>
            <a:fillRect/>
          </a:stretch>
        </p:blipFill>
        <p:spPr>
          <a:xfrm>
            <a:off x="0" y="381000"/>
            <a:ext cx="7010400" cy="6096000"/>
          </a:xfrm>
        </p:spPr>
      </p:pic>
    </p:spTree>
    <p:extLst>
      <p:ext uri="{BB962C8B-B14F-4D97-AF65-F5344CB8AC3E}">
        <p14:creationId xmlns:p14="http://schemas.microsoft.com/office/powerpoint/2010/main" val="2033716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457200" y="1719072"/>
            <a:ext cx="3733800" cy="4834128"/>
          </a:xfrm>
        </p:spPr>
        <p:txBody>
          <a:bodyPr>
            <a:normAutofit fontScale="92500" lnSpcReduction="10000"/>
          </a:bodyPr>
          <a:lstStyle/>
          <a:p>
            <a:pPr marL="45720" indent="0">
              <a:buNone/>
            </a:pPr>
            <a:r>
              <a:rPr lang="en-US" dirty="0" smtClean="0"/>
              <a:t>The Borders States were four states which remained loyal to the United States, but still allowed slavery.  Abraham Lincoln arrested supporters of the Confederacy in many of these states, and he vowed not to ban slavery without the support of the citizens here. </a:t>
            </a:r>
            <a:endParaRPr lang="en-US" dirty="0"/>
          </a:p>
        </p:txBody>
      </p:sp>
      <p:sp>
        <p:nvSpPr>
          <p:cNvPr id="7" name="Content Placeholder 6"/>
          <p:cNvSpPr>
            <a:spLocks noGrp="1"/>
          </p:cNvSpPr>
          <p:nvPr>
            <p:ph sz="half" idx="2"/>
          </p:nvPr>
        </p:nvSpPr>
        <p:spPr>
          <a:xfrm>
            <a:off x="4648200" y="4648200"/>
            <a:ext cx="4038600" cy="1828800"/>
          </a:xfrm>
        </p:spPr>
        <p:txBody>
          <a:bodyPr>
            <a:normAutofit fontScale="92500" lnSpcReduction="10000"/>
          </a:bodyPr>
          <a:lstStyle/>
          <a:p>
            <a:r>
              <a:rPr lang="en-US" dirty="0" smtClean="0"/>
              <a:t>Delaware	</a:t>
            </a:r>
          </a:p>
          <a:p>
            <a:r>
              <a:rPr lang="en-US" dirty="0" smtClean="0"/>
              <a:t>Maryland</a:t>
            </a:r>
          </a:p>
          <a:p>
            <a:r>
              <a:rPr lang="en-US" dirty="0" smtClean="0"/>
              <a:t>Kentucky</a:t>
            </a:r>
          </a:p>
          <a:p>
            <a:r>
              <a:rPr lang="en-US" dirty="0" smtClean="0"/>
              <a:t>Missouri</a:t>
            </a:r>
            <a:endParaRPr lang="en-US" dirty="0"/>
          </a:p>
        </p:txBody>
      </p:sp>
      <p:sp>
        <p:nvSpPr>
          <p:cNvPr id="5" name="Title 4"/>
          <p:cNvSpPr>
            <a:spLocks noGrp="1"/>
          </p:cNvSpPr>
          <p:nvPr>
            <p:ph type="title"/>
          </p:nvPr>
        </p:nvSpPr>
        <p:spPr/>
        <p:txBody>
          <a:bodyPr/>
          <a:lstStyle/>
          <a:p>
            <a:r>
              <a:rPr lang="en-US" dirty="0" smtClean="0"/>
              <a:t>The border states</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1999" y="1752600"/>
            <a:ext cx="4038601" cy="2763253"/>
          </a:xfrm>
          <a:prstGeom prst="rect">
            <a:avLst/>
          </a:prstGeom>
        </p:spPr>
      </p:pic>
      <p:sp>
        <p:nvSpPr>
          <p:cNvPr id="9" name="Down Arrow 8"/>
          <p:cNvSpPr/>
          <p:nvPr/>
        </p:nvSpPr>
        <p:spPr>
          <a:xfrm>
            <a:off x="4114800" y="1752600"/>
            <a:ext cx="457199" cy="4800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3458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4781" b="14781"/>
          <a:stretch>
            <a:fillRect/>
          </a:stretch>
        </p:blipFill>
        <p:spPr/>
      </p:pic>
      <p:sp>
        <p:nvSpPr>
          <p:cNvPr id="5" name="Content Placeholder 4"/>
          <p:cNvSpPr>
            <a:spLocks noGrp="1"/>
          </p:cNvSpPr>
          <p:nvPr>
            <p:ph type="body" sz="half" idx="2"/>
          </p:nvPr>
        </p:nvSpPr>
        <p:spPr>
          <a:xfrm>
            <a:off x="7010400" y="2133600"/>
            <a:ext cx="1981200" cy="4495800"/>
          </a:xfrm>
        </p:spPr>
        <p:txBody>
          <a:bodyPr>
            <a:normAutofit/>
          </a:bodyPr>
          <a:lstStyle/>
          <a:p>
            <a:pPr marL="45720" indent="0">
              <a:buNone/>
            </a:pPr>
            <a:r>
              <a:rPr lang="en-US" dirty="0" smtClean="0"/>
              <a:t>When John Brown and his abolitionist followers took over the arsenal at Harper’s Ferry using violent, terrorist methods, Southerners blamed the Republican Party, which wanted to stop the spread of slavery in the West.  Although the Republicans did not support abolitionism, most abolitionists were Republicans. </a:t>
            </a:r>
            <a:endParaRPr lang="en-US" dirty="0"/>
          </a:p>
        </p:txBody>
      </p:sp>
      <p:sp>
        <p:nvSpPr>
          <p:cNvPr id="4" name="Title 3"/>
          <p:cNvSpPr>
            <a:spLocks noGrp="1"/>
          </p:cNvSpPr>
          <p:nvPr>
            <p:ph type="title"/>
          </p:nvPr>
        </p:nvSpPr>
        <p:spPr>
          <a:xfrm>
            <a:off x="7162800" y="460248"/>
            <a:ext cx="1828800" cy="1216152"/>
          </a:xfrm>
        </p:spPr>
        <p:txBody>
          <a:bodyPr/>
          <a:lstStyle/>
          <a:p>
            <a:r>
              <a:rPr lang="en-US" dirty="0" smtClean="0"/>
              <a:t>The Republican Party </a:t>
            </a:r>
            <a:endParaRPr lang="en-US" dirty="0"/>
          </a:p>
        </p:txBody>
      </p:sp>
    </p:spTree>
    <p:extLst>
      <p:ext uri="{BB962C8B-B14F-4D97-AF65-F5344CB8AC3E}">
        <p14:creationId xmlns:p14="http://schemas.microsoft.com/office/powerpoint/2010/main" val="1156524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11" r="111"/>
          <a:stretch>
            <a:fillRect/>
          </a:stretch>
        </p:blipFill>
        <p:spPr/>
      </p:pic>
      <p:sp>
        <p:nvSpPr>
          <p:cNvPr id="3" name="Text Placeholder 2"/>
          <p:cNvSpPr>
            <a:spLocks noGrp="1"/>
          </p:cNvSpPr>
          <p:nvPr>
            <p:ph type="body" sz="half" idx="2"/>
          </p:nvPr>
        </p:nvSpPr>
        <p:spPr>
          <a:xfrm>
            <a:off x="7010400" y="2133600"/>
            <a:ext cx="1981200" cy="4495800"/>
          </a:xfrm>
        </p:spPr>
        <p:txBody>
          <a:bodyPr>
            <a:normAutofit lnSpcReduction="10000"/>
          </a:bodyPr>
          <a:lstStyle/>
          <a:p>
            <a:r>
              <a:rPr lang="en-US" dirty="0" smtClean="0"/>
              <a:t>The Democratic Party generally supported popular sovereignty as a way of solving the dispute over the slavery issue.  Essentially, they argued that the people who lived in the territories should vote on whether or not slavery would be allowed in the regions.  Republicans argued that voting to enslave people was completely anti-democratic!</a:t>
            </a:r>
            <a:endParaRPr lang="en-US" dirty="0"/>
          </a:p>
        </p:txBody>
      </p:sp>
      <p:sp>
        <p:nvSpPr>
          <p:cNvPr id="4" name="Title 3"/>
          <p:cNvSpPr>
            <a:spLocks noGrp="1"/>
          </p:cNvSpPr>
          <p:nvPr>
            <p:ph type="title"/>
          </p:nvPr>
        </p:nvSpPr>
        <p:spPr>
          <a:xfrm>
            <a:off x="7010400" y="460248"/>
            <a:ext cx="1981200" cy="1292352"/>
          </a:xfrm>
        </p:spPr>
        <p:txBody>
          <a:bodyPr/>
          <a:lstStyle/>
          <a:p>
            <a:r>
              <a:rPr lang="en-US" dirty="0" smtClean="0"/>
              <a:t>Popular sovereignty</a:t>
            </a:r>
            <a:endParaRPr lang="en-US" dirty="0"/>
          </a:p>
        </p:txBody>
      </p:sp>
    </p:spTree>
    <p:extLst>
      <p:ext uri="{BB962C8B-B14F-4D97-AF65-F5344CB8AC3E}">
        <p14:creationId xmlns:p14="http://schemas.microsoft.com/office/powerpoint/2010/main" val="901505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7010400" y="2286000"/>
            <a:ext cx="1981200" cy="4343400"/>
          </a:xfrm>
        </p:spPr>
        <p:txBody>
          <a:bodyPr/>
          <a:lstStyle/>
          <a:p>
            <a:r>
              <a:rPr lang="en-US" dirty="0" smtClean="0"/>
              <a:t>The Supreme Court made a clear ruling regarding the issue of slavery in the West.  In the Dred Scott decision, the SCOTUS ruled that the property rights of slave holders were inviolable.  Therefore, slaves could be brought into the West, and slavery was legal not only in the South and the West, but also in the North!</a:t>
            </a:r>
            <a:endParaRPr lang="en-US" dirty="0"/>
          </a:p>
        </p:txBody>
      </p:sp>
      <p:sp>
        <p:nvSpPr>
          <p:cNvPr id="5" name="Title 4"/>
          <p:cNvSpPr>
            <a:spLocks noGrp="1"/>
          </p:cNvSpPr>
          <p:nvPr>
            <p:ph type="title"/>
          </p:nvPr>
        </p:nvSpPr>
        <p:spPr/>
        <p:txBody>
          <a:bodyPr/>
          <a:lstStyle/>
          <a:p>
            <a:r>
              <a:rPr lang="en-US" dirty="0" smtClean="0"/>
              <a:t>The Dred Scott Case (1857)</a:t>
            </a:r>
            <a:endParaRPr lang="en-US" dirty="0"/>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15508" b="15508"/>
          <a:stretch>
            <a:fillRect/>
          </a:stretch>
        </p:blipFill>
        <p:spPr/>
      </p:pic>
    </p:spTree>
    <p:extLst>
      <p:ext uri="{BB962C8B-B14F-4D97-AF65-F5344CB8AC3E}">
        <p14:creationId xmlns:p14="http://schemas.microsoft.com/office/powerpoint/2010/main" val="4041955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36" b="1136"/>
          <a:stretch>
            <a:fillRect/>
          </a:stretch>
        </p:blipFill>
        <p:spPr/>
      </p:pic>
      <p:sp>
        <p:nvSpPr>
          <p:cNvPr id="3" name="Text Placeholder 2"/>
          <p:cNvSpPr>
            <a:spLocks noGrp="1"/>
          </p:cNvSpPr>
          <p:nvPr>
            <p:ph type="body" sz="half" idx="2"/>
          </p:nvPr>
        </p:nvSpPr>
        <p:spPr>
          <a:xfrm>
            <a:off x="7010400" y="2133600"/>
            <a:ext cx="1981200" cy="4495800"/>
          </a:xfrm>
        </p:spPr>
        <p:txBody>
          <a:bodyPr>
            <a:normAutofit lnSpcReduction="10000"/>
          </a:bodyPr>
          <a:lstStyle/>
          <a:p>
            <a:r>
              <a:rPr lang="en-US" dirty="0" smtClean="0"/>
              <a:t>Stephen Douglas, known as “The Little Giant,” was a long time rival of Abraham Lincoln’s.  The two had run against one another for the Illinois Senate seat in 1858 – and Douglas had won.  In 1860, he won the Democratic Party’s nomination for the Presidency; however, the Southerners in the Party did not approve, and walked out to nominate their own candidate for office.</a:t>
            </a:r>
            <a:endParaRPr lang="en-US" dirty="0"/>
          </a:p>
        </p:txBody>
      </p:sp>
      <p:sp>
        <p:nvSpPr>
          <p:cNvPr id="4" name="Title 3"/>
          <p:cNvSpPr>
            <a:spLocks noGrp="1"/>
          </p:cNvSpPr>
          <p:nvPr>
            <p:ph type="title"/>
          </p:nvPr>
        </p:nvSpPr>
        <p:spPr>
          <a:xfrm>
            <a:off x="7162800" y="460248"/>
            <a:ext cx="1676400" cy="1292352"/>
          </a:xfrm>
        </p:spPr>
        <p:txBody>
          <a:bodyPr/>
          <a:lstStyle/>
          <a:p>
            <a:r>
              <a:rPr lang="en-US" dirty="0" smtClean="0"/>
              <a:t>Stephen F. Douglas</a:t>
            </a:r>
            <a:endParaRPr lang="en-US" dirty="0"/>
          </a:p>
        </p:txBody>
      </p:sp>
    </p:spTree>
    <p:extLst>
      <p:ext uri="{BB962C8B-B14F-4D97-AF65-F5344CB8AC3E}">
        <p14:creationId xmlns:p14="http://schemas.microsoft.com/office/powerpoint/2010/main" val="1766662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917" b="9917"/>
          <a:stretch>
            <a:fillRect/>
          </a:stretch>
        </p:blipFill>
        <p:spPr/>
      </p:pic>
      <p:sp>
        <p:nvSpPr>
          <p:cNvPr id="3" name="Text Placeholder 2"/>
          <p:cNvSpPr>
            <a:spLocks noGrp="1"/>
          </p:cNvSpPr>
          <p:nvPr>
            <p:ph type="body" sz="half" idx="2"/>
          </p:nvPr>
        </p:nvSpPr>
        <p:spPr>
          <a:xfrm>
            <a:off x="7010400" y="1752600"/>
            <a:ext cx="1981200" cy="4876800"/>
          </a:xfrm>
        </p:spPr>
        <p:txBody>
          <a:bodyPr/>
          <a:lstStyle/>
          <a:p>
            <a:r>
              <a:rPr lang="en-US" dirty="0" smtClean="0"/>
              <a:t>The Southern Democrats nominated John C. Breckinridge for the Presidency in 1860.  Realizing that the Supreme Court’s decisions had generally favored Southerners and the rights of slaveholders, Breckinridge supported the property rights of Southern people and railed against both abolitionism and “popular sovereignty.” </a:t>
            </a:r>
            <a:endParaRPr lang="en-US" dirty="0"/>
          </a:p>
        </p:txBody>
      </p:sp>
      <p:sp>
        <p:nvSpPr>
          <p:cNvPr id="4" name="Title 3"/>
          <p:cNvSpPr>
            <a:spLocks noGrp="1"/>
          </p:cNvSpPr>
          <p:nvPr>
            <p:ph type="title"/>
          </p:nvPr>
        </p:nvSpPr>
        <p:spPr>
          <a:xfrm>
            <a:off x="7010400" y="460248"/>
            <a:ext cx="1981200" cy="1139952"/>
          </a:xfrm>
        </p:spPr>
        <p:txBody>
          <a:bodyPr/>
          <a:lstStyle/>
          <a:p>
            <a:r>
              <a:rPr lang="en-US" dirty="0" smtClean="0"/>
              <a:t>The Southern Democrats</a:t>
            </a:r>
            <a:endParaRPr lang="en-US" dirty="0"/>
          </a:p>
        </p:txBody>
      </p:sp>
    </p:spTree>
    <p:extLst>
      <p:ext uri="{BB962C8B-B14F-4D97-AF65-F5344CB8AC3E}">
        <p14:creationId xmlns:p14="http://schemas.microsoft.com/office/powerpoint/2010/main" val="3567220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3271" r="3271"/>
          <a:stretch>
            <a:fillRect/>
          </a:stretch>
        </p:blipFill>
        <p:spPr/>
      </p:pic>
      <p:sp>
        <p:nvSpPr>
          <p:cNvPr id="3" name="Text Placeholder 2"/>
          <p:cNvSpPr>
            <a:spLocks noGrp="1"/>
          </p:cNvSpPr>
          <p:nvPr>
            <p:ph type="body" sz="half" idx="2"/>
          </p:nvPr>
        </p:nvSpPr>
        <p:spPr>
          <a:xfrm>
            <a:off x="7010400" y="2362200"/>
            <a:ext cx="1981200" cy="4267200"/>
          </a:xfrm>
        </p:spPr>
        <p:txBody>
          <a:bodyPr/>
          <a:lstStyle/>
          <a:p>
            <a:r>
              <a:rPr lang="en-US" dirty="0" smtClean="0"/>
              <a:t>By 1860, there were plenty of Southerners who wanted to provoke a break from the Union.  They realized the if the nation were to elect a Republican president – like Abraham Lincoln – there would probably be a strong feeling for disunion.  As it turned out, those people were correct!</a:t>
            </a:r>
            <a:endParaRPr lang="en-US" dirty="0"/>
          </a:p>
        </p:txBody>
      </p:sp>
      <p:sp>
        <p:nvSpPr>
          <p:cNvPr id="4" name="Title 3"/>
          <p:cNvSpPr>
            <a:spLocks noGrp="1"/>
          </p:cNvSpPr>
          <p:nvPr>
            <p:ph type="title"/>
          </p:nvPr>
        </p:nvSpPr>
        <p:spPr/>
        <p:txBody>
          <a:bodyPr/>
          <a:lstStyle/>
          <a:p>
            <a:r>
              <a:rPr lang="en-US" dirty="0" smtClean="0"/>
              <a:t>Southern “fire-eaters!” </a:t>
            </a:r>
            <a:endParaRPr lang="en-US" dirty="0"/>
          </a:p>
        </p:txBody>
      </p:sp>
    </p:spTree>
    <p:extLst>
      <p:ext uri="{BB962C8B-B14F-4D97-AF65-F5344CB8AC3E}">
        <p14:creationId xmlns:p14="http://schemas.microsoft.com/office/powerpoint/2010/main" val="4116024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2660" r="12660"/>
          <a:stretch>
            <a:fillRect/>
          </a:stretch>
        </p:blipFill>
        <p:spPr/>
      </p:pic>
      <p:sp>
        <p:nvSpPr>
          <p:cNvPr id="3" name="Text Placeholder 2"/>
          <p:cNvSpPr>
            <a:spLocks noGrp="1"/>
          </p:cNvSpPr>
          <p:nvPr>
            <p:ph type="body" sz="half" idx="2"/>
          </p:nvPr>
        </p:nvSpPr>
        <p:spPr>
          <a:xfrm>
            <a:off x="7010400" y="2133600"/>
            <a:ext cx="1981200" cy="4495800"/>
          </a:xfrm>
        </p:spPr>
        <p:txBody>
          <a:bodyPr/>
          <a:lstStyle/>
          <a:p>
            <a:r>
              <a:rPr lang="en-US" dirty="0" smtClean="0"/>
              <a:t>The Constitutional Union Party was established on two basic principles: </a:t>
            </a:r>
          </a:p>
          <a:p>
            <a:endParaRPr lang="en-US" dirty="0"/>
          </a:p>
          <a:p>
            <a:pPr marL="342900" indent="-342900">
              <a:buAutoNum type="arabicPeriod"/>
            </a:pPr>
            <a:r>
              <a:rPr lang="en-US" dirty="0" smtClean="0"/>
              <a:t>Secession was illegal and wrong. </a:t>
            </a:r>
          </a:p>
          <a:p>
            <a:pPr marL="342900" indent="-342900">
              <a:buAutoNum type="arabicPeriod"/>
            </a:pPr>
            <a:r>
              <a:rPr lang="en-US" dirty="0" smtClean="0"/>
              <a:t>The Constitution should be upheld at all costs – including its pronouncements on slavery</a:t>
            </a:r>
            <a:endParaRPr lang="en-US" dirty="0"/>
          </a:p>
        </p:txBody>
      </p:sp>
      <p:sp>
        <p:nvSpPr>
          <p:cNvPr id="4" name="Title 3"/>
          <p:cNvSpPr>
            <a:spLocks noGrp="1"/>
          </p:cNvSpPr>
          <p:nvPr>
            <p:ph type="title"/>
          </p:nvPr>
        </p:nvSpPr>
        <p:spPr>
          <a:xfrm>
            <a:off x="7010400" y="460248"/>
            <a:ext cx="1981200" cy="1292352"/>
          </a:xfrm>
        </p:spPr>
        <p:txBody>
          <a:bodyPr/>
          <a:lstStyle/>
          <a:p>
            <a:r>
              <a:rPr lang="en-US" dirty="0" smtClean="0"/>
              <a:t>John Bell </a:t>
            </a:r>
            <a:endParaRPr lang="en-US" dirty="0"/>
          </a:p>
        </p:txBody>
      </p:sp>
    </p:spTree>
    <p:extLst>
      <p:ext uri="{BB962C8B-B14F-4D97-AF65-F5344CB8AC3E}">
        <p14:creationId xmlns:p14="http://schemas.microsoft.com/office/powerpoint/2010/main" val="3815201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lnSpcReduction="10000"/>
          </a:bodyPr>
          <a:lstStyle/>
          <a:p>
            <a:r>
              <a:rPr lang="en-US" dirty="0" smtClean="0"/>
              <a:t>Abraham Lincoln was the winner of the Election of 1860, with 180 Electoral College votes and just over 40% of the popular votes. </a:t>
            </a:r>
          </a:p>
          <a:p>
            <a:endParaRPr lang="en-US" dirty="0"/>
          </a:p>
          <a:p>
            <a:r>
              <a:rPr lang="en-US" dirty="0" smtClean="0"/>
              <a:t>Stephen F. Douglas was the second place winner in terms of the popular vote with just under 30% of the votes cast; however, he won only 12 Electoral College votes!</a:t>
            </a:r>
          </a:p>
          <a:p>
            <a:endParaRPr lang="en-US" dirty="0"/>
          </a:p>
          <a:p>
            <a:r>
              <a:rPr lang="en-US" dirty="0" smtClean="0"/>
              <a:t>The Southern Democrat, who won only 18% of the vote, nevertheless won 72 Electoral College votes.  </a:t>
            </a:r>
          </a:p>
          <a:p>
            <a:endParaRPr lang="en-US" dirty="0"/>
          </a:p>
          <a:p>
            <a:r>
              <a:rPr lang="en-US" dirty="0" smtClean="0"/>
              <a:t>John Bell and the Constitutional Union Party won 13% of the vote and 39 Electoral College votes – including Virginia’s. </a:t>
            </a:r>
            <a:endParaRPr lang="en-US" dirty="0"/>
          </a:p>
        </p:txBody>
      </p:sp>
      <p:sp>
        <p:nvSpPr>
          <p:cNvPr id="5" name="Title 4"/>
          <p:cNvSpPr>
            <a:spLocks noGrp="1"/>
          </p:cNvSpPr>
          <p:nvPr>
            <p:ph type="title"/>
          </p:nvPr>
        </p:nvSpPr>
        <p:spPr/>
        <p:txBody>
          <a:bodyPr/>
          <a:lstStyle/>
          <a:p>
            <a:r>
              <a:rPr lang="en-US" dirty="0" smtClean="0"/>
              <a:t>The Election of 1860</a:t>
            </a:r>
            <a:endParaRPr lang="en-US" dirty="0"/>
          </a:p>
        </p:txBody>
      </p:sp>
    </p:spTree>
    <p:extLst>
      <p:ext uri="{BB962C8B-B14F-4D97-AF65-F5344CB8AC3E}">
        <p14:creationId xmlns:p14="http://schemas.microsoft.com/office/powerpoint/2010/main" val="24744173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Custom 4">
      <a:majorFont>
        <a:latin typeface="Poor Richard"/>
        <a:ea typeface=""/>
        <a:cs typeface=""/>
      </a:majorFont>
      <a:minorFont>
        <a:latin typeface="Andalus"/>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131</TotalTime>
  <Words>1171</Words>
  <Application>Microsoft Office PowerPoint</Application>
  <PresentationFormat>On-screen Show (4:3)</PresentationFormat>
  <Paragraphs>79</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Grid</vt:lpstr>
      <vt:lpstr>The Union Dissolves – The onset of Civil war</vt:lpstr>
      <vt:lpstr>The Republican Party </vt:lpstr>
      <vt:lpstr>Popular sovereignty</vt:lpstr>
      <vt:lpstr>The Dred Scott Case (1857)</vt:lpstr>
      <vt:lpstr>Stephen F. Douglas</vt:lpstr>
      <vt:lpstr>The Southern Democrats</vt:lpstr>
      <vt:lpstr>Southern “fire-eaters!” </vt:lpstr>
      <vt:lpstr>John Bell </vt:lpstr>
      <vt:lpstr>The Election of 1860</vt:lpstr>
      <vt:lpstr>The Republican Platform</vt:lpstr>
      <vt:lpstr>South Carolina</vt:lpstr>
      <vt:lpstr>The CSA is formed, 1861</vt:lpstr>
      <vt:lpstr>Virginia’s Peace assembly</vt:lpstr>
      <vt:lpstr>Montgomery, Alabama</vt:lpstr>
      <vt:lpstr>Abraham Lincoln’s Inaugural address, 1861</vt:lpstr>
      <vt:lpstr>Fort Sumter</vt:lpstr>
      <vt:lpstr>Lincoln calls for 75,000 soldiers</vt:lpstr>
      <vt:lpstr>The upper south secedes, spring of 1861</vt:lpstr>
      <vt:lpstr>The border states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Union Dissolves – The onset of Civil war</dc:title>
  <dc:creator>Adam</dc:creator>
  <cp:lastModifiedBy>Adam</cp:lastModifiedBy>
  <cp:revision>12</cp:revision>
  <dcterms:created xsi:type="dcterms:W3CDTF">2016-01-07T00:06:17Z</dcterms:created>
  <dcterms:modified xsi:type="dcterms:W3CDTF">2016-01-07T02:17:48Z</dcterms:modified>
</cp:coreProperties>
</file>